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1" r:id="rId19"/>
    <p:sldId id="351" r:id="rId20"/>
    <p:sldId id="332" r:id="rId21"/>
    <p:sldId id="350" r:id="rId22"/>
    <p:sldId id="338" r:id="rId23"/>
    <p:sldId id="358" r:id="rId24"/>
    <p:sldId id="346"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13552D-87C4-4C0B-9ABB-862BCA5445B9}" v="16" dt="2020-11-12T05:45:35.52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62" d="100"/>
          <a:sy n="62" d="100"/>
        </p:scale>
        <p:origin x="1238" y="4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389265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162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r>
              <a:rPr lang="en-CA" dirty="0"/>
              <a:t>When crude oil price is high, the amount of USD earned by Canada from oil export is high, thus supply of USD flowing into CA is high relative to supply of CAD, thus increase CAD </a:t>
            </a:r>
            <a:r>
              <a:rPr lang="en-CA" dirty="0" err="1"/>
              <a:t>dolllars</a:t>
            </a:r>
            <a:r>
              <a:rPr lang="en-CA" dirty="0"/>
              <a:t> strength</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p:txBody>
      </p:sp>
      <p:sp>
        <p:nvSpPr>
          <p:cNvPr id="4" name="Slide Number Placeholder 3"/>
          <p:cNvSpPr>
            <a:spLocks noGrp="1"/>
          </p:cNvSpPr>
          <p:nvPr>
            <p:ph type="sldNum" sz="quarter" idx="5"/>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6032321"/>
              <a:ext cx="6337920" cy="276999"/>
            </a:xfrm>
            <a:prstGeom prst="rect">
              <a:avLst/>
            </a:prstGeom>
            <a:noFill/>
          </p:spPr>
          <p:txBody>
            <a:bodyPr wrap="square" rtlCol="0">
              <a:spAutoFit/>
            </a:bodyPr>
            <a:lstStyle/>
            <a:p>
              <a:r>
                <a:rPr lang="en-CA" sz="1200" b="1" i="1" dirty="0"/>
                <a:t>*** GDP is the measure of a country’s  productivity. Higher GDP = healthier economy ***</a:t>
              </a:r>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3946769931"/>
              </p:ext>
            </p:extLst>
          </p:nvPr>
        </p:nvGraphicFramePr>
        <p:xfrm>
          <a:off x="1765721" y="4300517"/>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pic>
        <p:nvPicPr>
          <p:cNvPr id="18" name="Picture 17" descr="Chart, line chart&#10;&#10;Description automatically generated">
            <a:extLst>
              <a:ext uri="{FF2B5EF4-FFF2-40B4-BE49-F238E27FC236}">
                <a16:creationId xmlns:a16="http://schemas.microsoft.com/office/drawing/2014/main" id="{83A86C9B-07A6-46D4-9A26-FBE949ACA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175" y="5440492"/>
            <a:ext cx="7089593" cy="1417508"/>
          </a:xfrm>
          <a:prstGeom prst="rect">
            <a:avLst/>
          </a:prstGeom>
        </p:spPr>
      </p:pic>
      <p:graphicFrame>
        <p:nvGraphicFramePr>
          <p:cNvPr id="21" name="Table 20">
            <a:extLst>
              <a:ext uri="{FF2B5EF4-FFF2-40B4-BE49-F238E27FC236}">
                <a16:creationId xmlns:a16="http://schemas.microsoft.com/office/drawing/2014/main" id="{48B8DBF1-4C36-4D28-9F63-9C17C558A230}"/>
              </a:ext>
            </a:extLst>
          </p:cNvPr>
          <p:cNvGraphicFramePr>
            <a:graphicFrameLocks noGrp="1"/>
          </p:cNvGraphicFramePr>
          <p:nvPr>
            <p:extLst>
              <p:ext uri="{D42A27DB-BD31-4B8C-83A1-F6EECF244321}">
                <p14:modId xmlns:p14="http://schemas.microsoft.com/office/powerpoint/2010/main" val="728314291"/>
              </p:ext>
            </p:extLst>
          </p:nvPr>
        </p:nvGraphicFramePr>
        <p:xfrm>
          <a:off x="1684089" y="4509120"/>
          <a:ext cx="2600499" cy="1554480"/>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951202">
                  <a:extLst>
                    <a:ext uri="{9D8B030D-6E8A-4147-A177-3AD203B41FA5}">
                      <a16:colId xmlns:a16="http://schemas.microsoft.com/office/drawing/2014/main" val="2460191286"/>
                    </a:ext>
                  </a:extLst>
                </a:gridCol>
                <a:gridCol w="782464">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USD Index</a:t>
                      </a:r>
                    </a:p>
                  </a:txBody>
                  <a:tcPr/>
                </a:tc>
                <a:tc>
                  <a:txBody>
                    <a:bodyPr/>
                    <a:lstStyle/>
                    <a:p>
                      <a:pPr algn="ctr"/>
                      <a:r>
                        <a:rPr lang="en-CA" dirty="0"/>
                        <a:t>0.55</a:t>
                      </a:r>
                    </a:p>
                  </a:txBody>
                  <a:tcPr/>
                </a:tc>
                <a:tc>
                  <a:txBody>
                    <a:bodyPr/>
                    <a:lstStyle/>
                    <a:p>
                      <a:pPr algn="ctr"/>
                      <a:r>
                        <a:rPr lang="en-CA" dirty="0"/>
                        <a:t>-0.64</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6300" y="2060848"/>
            <a:ext cx="6522889" cy="4187825"/>
          </a:xfrm>
        </p:spPr>
      </p:pic>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455706948"/>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rgbClr val="FF0000"/>
                          </a:solidFill>
                        </a:rPr>
                        <a:t>??</a:t>
                      </a:r>
                      <a:endParaRPr lang="en-CA" b="0" dirty="0"/>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rgbClr val="FF0000"/>
                          </a:solidFill>
                        </a:rPr>
                        <a:t>??</a:t>
                      </a:r>
                      <a:endParaRPr lang="en-CA" b="1" dirty="0"/>
                    </a:p>
                  </a:txBody>
                  <a:tcPr/>
                </a:tc>
                <a:tc>
                  <a:txBody>
                    <a:bodyPr/>
                    <a:lstStyle/>
                    <a:p>
                      <a:pPr algn="ctr"/>
                      <a:r>
                        <a:rPr lang="en-CA" b="1" dirty="0">
                          <a:solidFill>
                            <a:srgbClr val="FF0000"/>
                          </a:solidFill>
                        </a:rPr>
                        <a:t>??</a:t>
                      </a:r>
                    </a:p>
                  </a:txBody>
                  <a:tcP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a:t>
            </a:r>
            <a:r>
              <a:rPr lang="en-US" dirty="0"/>
              <a:t>US Electricity Production by Source</a:t>
            </a:r>
            <a:r>
              <a:rPr lang="en-CA" dirty="0"/>
              <a:t> </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US Electricity Production by Source</a:t>
            </a:r>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3020099321"/>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338554"/>
          </a:xfrm>
          <a:prstGeom prst="rect">
            <a:avLst/>
          </a:prstGeom>
          <a:noFill/>
        </p:spPr>
        <p:txBody>
          <a:bodyPr wrap="square" rtlCol="0">
            <a:spAutoFit/>
          </a:bodyPr>
          <a:lstStyle/>
          <a:p>
            <a:pPr algn="ctr"/>
            <a:r>
              <a:rPr lang="en-CA" sz="1600" b="1" u="sng" dirty="0" err="1">
                <a:highlight>
                  <a:srgbClr val="FFFF00"/>
                </a:highlight>
              </a:rPr>
              <a:t>Su’s</a:t>
            </a:r>
            <a:r>
              <a:rPr lang="en-CA" sz="1600" b="1" u="sng" dirty="0">
                <a:highlight>
                  <a:srgbClr val="FFFF00"/>
                </a:highlight>
              </a:rPr>
              <a:t> plots</a:t>
            </a:r>
            <a:endParaRPr lang="en-CA" sz="1600" dirty="0">
              <a:highlight>
                <a:srgbClr val="FFFF00"/>
              </a:highlight>
            </a:endParaRPr>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sp>
        <p:nvSpPr>
          <p:cNvPr id="4" name="TextBox 3">
            <a:extLst>
              <a:ext uri="{FF2B5EF4-FFF2-40B4-BE49-F238E27FC236}">
                <a16:creationId xmlns:a16="http://schemas.microsoft.com/office/drawing/2014/main" id="{22C7B4AA-22CB-47B9-8CC9-F69C7D06722B}"/>
              </a:ext>
            </a:extLst>
          </p:cNvPr>
          <p:cNvSpPr txBox="1"/>
          <p:nvPr/>
        </p:nvSpPr>
        <p:spPr>
          <a:xfrm>
            <a:off x="3045941" y="3244334"/>
            <a:ext cx="6091880" cy="369332"/>
          </a:xfrm>
          <a:prstGeom prst="rect">
            <a:avLst/>
          </a:prstGeom>
          <a:noFill/>
        </p:spPr>
        <p:txBody>
          <a:bodyPr wrap="square">
            <a:spAutoFit/>
          </a:bodyPr>
          <a:lstStyle/>
          <a:p>
            <a:r>
              <a:rPr lang="en-CA" sz="1800" b="1" u="sng" dirty="0" err="1">
                <a:highlight>
                  <a:srgbClr val="FFFF00"/>
                </a:highlight>
              </a:rPr>
              <a:t>Su’s</a:t>
            </a:r>
            <a:r>
              <a:rPr lang="en-CA" sz="1800" b="1" u="sng" dirty="0">
                <a:highlight>
                  <a:srgbClr val="FFFF00"/>
                </a:highlight>
              </a:rPr>
              <a:t> plots</a:t>
            </a:r>
            <a:endParaRPr lang="en-CA" dirty="0"/>
          </a:p>
        </p:txBody>
      </p:sp>
    </p:spTree>
    <p:extLst>
      <p:ext uri="{BB962C8B-B14F-4D97-AF65-F5344CB8AC3E}">
        <p14:creationId xmlns:p14="http://schemas.microsoft.com/office/powerpoint/2010/main" val="133984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Disregarded other factors affecting the GDP and Dollar strength when finding the correlations</a:t>
            </a:r>
          </a:p>
          <a:p>
            <a:r>
              <a:rPr lang="en-US" sz="1800" dirty="0"/>
              <a:t>First date of the month was representative of the entire month</a:t>
            </a:r>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Gain an understanding of other factors affecting economics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102961268"/>
              </p:ext>
            </p:extLst>
          </p:nvPr>
        </p:nvGraphicFramePr>
        <p:xfrm>
          <a:off x="2091375" y="1916832"/>
          <a:ext cx="8691874" cy="4187824"/>
        </p:xfrm>
        <a:graphic>
          <a:graphicData uri="http://schemas.openxmlformats.org/drawingml/2006/table">
            <a:tbl>
              <a:tblPr firstRow="1" firstCol="1" bandRow="1">
                <a:tableStyleId>{69CF1AB2-1976-4502-BF36-3FF5EA218861}</a:tableStyleId>
              </a:tblPr>
              <a:tblGrid>
                <a:gridCol w="330629">
                  <a:extLst>
                    <a:ext uri="{9D8B030D-6E8A-4147-A177-3AD203B41FA5}">
                      <a16:colId xmlns:a16="http://schemas.microsoft.com/office/drawing/2014/main" val="982003228"/>
                    </a:ext>
                  </a:extLst>
                </a:gridCol>
                <a:gridCol w="8361245">
                  <a:extLst>
                    <a:ext uri="{9D8B030D-6E8A-4147-A177-3AD203B41FA5}">
                      <a16:colId xmlns:a16="http://schemas.microsoft.com/office/drawing/2014/main" val="3534269633"/>
                    </a:ext>
                  </a:extLst>
                </a:gridCol>
              </a:tblGrid>
              <a:tr h="523478">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23478">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23478">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US Energy Information Administration, "Total Energy : Monthly Energy Review," 27 10 2020. [Online]. Available: https://www.eia.gov/totalenergy/data/monthly/index.php#electricity.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23478">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MacroTrends, "U.S. Dollar Index - 43 Year Historical Chart," 12 2019. [Online]. Available: https://www.macrotrends.net/1329/us-dollar-index-historical-chart.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23478">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US Energy Information Administration, "Petroleum &amp; Other Liquids," 30 10 2020. [Online]. Available: https://www.eia.gov/dnav/pet/hist/LeafHandler.ashx?n=PET&amp;s=MCREXUS2&amp;f=M.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23478">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Exchange Rates, "Foreign exchange rates API," 11 11 2020. [Online]. Available: https://exchangeratesapi.io/.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23478">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a:effectLst/>
                        </a:rPr>
                        <a:t>Government of Canada, "Crude Oil - Exports," 29 10 2020. [Online]. Available: https://open.canada.ca/data/en/dataset/0b7bf4b3-423a-45d0-a92b-e69be0b81ce4. [Accessed 11 11 2020].</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23478">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4212" y="1916832"/>
            <a:ext cx="7667337" cy="4824536"/>
          </a:xfrm>
        </p:spPr>
      </p:pic>
      <p:sp>
        <p:nvSpPr>
          <p:cNvPr id="6" name="TextBox 5">
            <a:extLst>
              <a:ext uri="{FF2B5EF4-FFF2-40B4-BE49-F238E27FC236}">
                <a16:creationId xmlns:a16="http://schemas.microsoft.com/office/drawing/2014/main" id="{2B66F443-B13A-496D-BDE6-F4BA7922E63D}"/>
              </a:ext>
            </a:extLst>
          </p:cNvPr>
          <p:cNvSpPr txBox="1"/>
          <p:nvPr/>
        </p:nvSpPr>
        <p:spPr>
          <a:xfrm>
            <a:off x="1629917" y="2276872"/>
            <a:ext cx="3096344" cy="2031325"/>
          </a:xfrm>
          <a:prstGeom prst="rect">
            <a:avLst/>
          </a:prstGeom>
          <a:noFill/>
        </p:spPr>
        <p:txBody>
          <a:bodyPr wrap="square" rtlCol="0">
            <a:spAutoFit/>
          </a:bodyPr>
          <a:lstStyle/>
          <a:p>
            <a:endParaRPr lang="en-CA" dirty="0"/>
          </a:p>
          <a:p>
            <a:pPr marL="285750" indent="-285750">
              <a:buFont typeface="Arial" panose="020B0604020202020204" pitchFamily="34" charset="0"/>
              <a:buChar char="•"/>
            </a:pPr>
            <a:r>
              <a:rPr lang="en-CA" dirty="0">
                <a:highlight>
                  <a:srgbClr val="FFFF00"/>
                </a:highlight>
              </a:rPr>
              <a:t>More productivity in Oil industry, higher exports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highlight>
                  <a:srgbClr val="FFFF00"/>
                </a:highlight>
              </a:rPr>
              <a:t>Conclude that most of the oil extracted is for other countries </a:t>
            </a:r>
          </a:p>
        </p:txBody>
      </p:sp>
    </p:spTree>
    <p:extLst>
      <p:ext uri="{BB962C8B-B14F-4D97-AF65-F5344CB8AC3E}">
        <p14:creationId xmlns:p14="http://schemas.microsoft.com/office/powerpoint/2010/main" val="413799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production and exports to the Canadian economy (GDP, dollars strength).</a:t>
            </a:r>
          </a:p>
          <a:p>
            <a:pPr marL="342900" indent="-342900">
              <a:buFontTx/>
              <a:buChar char="-"/>
            </a:pPr>
            <a:endParaRPr lang="en-CA" sz="2400" dirty="0"/>
          </a:p>
          <a:p>
            <a:pPr marL="342900" indent="-342900">
              <a:buFontTx/>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Canada’s primary energy production 2017:</a:t>
            </a:r>
          </a:p>
          <a:p>
            <a:endParaRPr lang="en-CA" b="1" u="sng" dirty="0"/>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2184</TotalTime>
  <Words>1979</Words>
  <Application>Microsoft Office PowerPoint</Application>
  <PresentationFormat>Custom</PresentationFormat>
  <Paragraphs>283</Paragraphs>
  <Slides>24</Slides>
  <Notes>21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Cambria</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US Electricity Production by Source </vt:lpstr>
      <vt:lpstr>Findings – US Electricity Production by Source</vt:lpstr>
      <vt:lpstr>Findings – US Electricity Production by Source</vt:lpstr>
      <vt:lpstr>Findings – Canada Electricity Production by Sources</vt:lpstr>
      <vt:lpstr>Findings – Canada Electricity Production by Sources</vt:lpstr>
      <vt:lpstr>Assumptions</vt:lpstr>
      <vt:lpstr>Next steps</vt:lpstr>
      <vt:lpstr>References</vt:lpstr>
      <vt:lpstr>Thank you  for listening</vt:lpstr>
      <vt:lpstr>Findings – Canadian Energy &amp; Economy</vt:lpstr>
      <vt:lpstr>Motivation 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Thao Hoang</cp:lastModifiedBy>
  <cp:revision>11</cp:revision>
  <dcterms:created xsi:type="dcterms:W3CDTF">2020-11-08T16:08:29Z</dcterms:created>
  <dcterms:modified xsi:type="dcterms:W3CDTF">2020-11-12T06:05:04Z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